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9601200" cy="128016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61"/>
    <p:restoredTop sz="94622"/>
  </p:normalViewPr>
  <p:slideViewPr>
    <p:cSldViewPr>
      <p:cViewPr varScale="1">
        <p:scale>
          <a:sx n="82" d="100"/>
          <a:sy n="82" d="100"/>
        </p:scale>
        <p:origin x="307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05DAB-1729-BE46-ACB6-B074D28E18A1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179763" y="1600200"/>
            <a:ext cx="3241675" cy="4321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60438" y="6161088"/>
            <a:ext cx="7680325" cy="50403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216025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438775" y="1216025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949CF-71F1-6846-B8DF-FCA55CC8D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81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949CF-71F1-6846-B8DF-FCA55CC8D18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042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0090" y="3968496"/>
            <a:ext cx="8161020" cy="26883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0180" y="7168896"/>
            <a:ext cx="6720840" cy="3200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0060" y="2944368"/>
            <a:ext cx="4176522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4618" y="2944368"/>
            <a:ext cx="4176522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85310" y="4172040"/>
            <a:ext cx="111125" cy="989965"/>
          </a:xfrm>
          <a:custGeom>
            <a:avLst/>
            <a:gdLst/>
            <a:ahLst/>
            <a:cxnLst/>
            <a:rect l="l" t="t" r="r" b="b"/>
            <a:pathLst>
              <a:path w="111125" h="989964">
                <a:moveTo>
                  <a:pt x="10622" y="883937"/>
                </a:moveTo>
                <a:lnTo>
                  <a:pt x="1534" y="889238"/>
                </a:lnTo>
                <a:lnTo>
                  <a:pt x="0" y="895070"/>
                </a:lnTo>
                <a:lnTo>
                  <a:pt x="55327" y="989919"/>
                </a:lnTo>
                <a:lnTo>
                  <a:pt x="66352" y="971019"/>
                </a:lnTo>
                <a:lnTo>
                  <a:pt x="45802" y="971019"/>
                </a:lnTo>
                <a:lnTo>
                  <a:pt x="45802" y="935783"/>
                </a:lnTo>
                <a:lnTo>
                  <a:pt x="16454" y="885471"/>
                </a:lnTo>
                <a:lnTo>
                  <a:pt x="10622" y="883937"/>
                </a:lnTo>
                <a:close/>
              </a:path>
              <a:path w="111125" h="989964">
                <a:moveTo>
                  <a:pt x="45802" y="935783"/>
                </a:moveTo>
                <a:lnTo>
                  <a:pt x="45802" y="971019"/>
                </a:lnTo>
                <a:lnTo>
                  <a:pt x="64852" y="971019"/>
                </a:lnTo>
                <a:lnTo>
                  <a:pt x="64852" y="966215"/>
                </a:lnTo>
                <a:lnTo>
                  <a:pt x="47100" y="966215"/>
                </a:lnTo>
                <a:lnTo>
                  <a:pt x="55327" y="952112"/>
                </a:lnTo>
                <a:lnTo>
                  <a:pt x="45802" y="935783"/>
                </a:lnTo>
                <a:close/>
              </a:path>
              <a:path w="111125" h="989964">
                <a:moveTo>
                  <a:pt x="100032" y="883936"/>
                </a:moveTo>
                <a:lnTo>
                  <a:pt x="94200" y="885471"/>
                </a:lnTo>
                <a:lnTo>
                  <a:pt x="64852" y="935783"/>
                </a:lnTo>
                <a:lnTo>
                  <a:pt x="64852" y="971019"/>
                </a:lnTo>
                <a:lnTo>
                  <a:pt x="66352" y="971019"/>
                </a:lnTo>
                <a:lnTo>
                  <a:pt x="110655" y="895070"/>
                </a:lnTo>
                <a:lnTo>
                  <a:pt x="109120" y="889238"/>
                </a:lnTo>
                <a:lnTo>
                  <a:pt x="100032" y="883936"/>
                </a:lnTo>
                <a:close/>
              </a:path>
              <a:path w="111125" h="989964">
                <a:moveTo>
                  <a:pt x="55327" y="952112"/>
                </a:moveTo>
                <a:lnTo>
                  <a:pt x="47100" y="966215"/>
                </a:lnTo>
                <a:lnTo>
                  <a:pt x="63554" y="966215"/>
                </a:lnTo>
                <a:lnTo>
                  <a:pt x="55327" y="952112"/>
                </a:lnTo>
                <a:close/>
              </a:path>
              <a:path w="111125" h="989964">
                <a:moveTo>
                  <a:pt x="64852" y="935783"/>
                </a:moveTo>
                <a:lnTo>
                  <a:pt x="55327" y="952112"/>
                </a:lnTo>
                <a:lnTo>
                  <a:pt x="63554" y="966215"/>
                </a:lnTo>
                <a:lnTo>
                  <a:pt x="64852" y="966215"/>
                </a:lnTo>
                <a:lnTo>
                  <a:pt x="64852" y="935783"/>
                </a:lnTo>
                <a:close/>
              </a:path>
              <a:path w="111125" h="989964">
                <a:moveTo>
                  <a:pt x="64851" y="0"/>
                </a:moveTo>
                <a:lnTo>
                  <a:pt x="45801" y="0"/>
                </a:lnTo>
                <a:lnTo>
                  <a:pt x="45802" y="935783"/>
                </a:lnTo>
                <a:lnTo>
                  <a:pt x="55327" y="952112"/>
                </a:lnTo>
                <a:lnTo>
                  <a:pt x="64852" y="935783"/>
                </a:lnTo>
                <a:lnTo>
                  <a:pt x="6485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798164" y="2863199"/>
            <a:ext cx="2336165" cy="643890"/>
          </a:xfrm>
          <a:custGeom>
            <a:avLst/>
            <a:gdLst/>
            <a:ahLst/>
            <a:cxnLst/>
            <a:rect l="l" t="t" r="r" b="b"/>
            <a:pathLst>
              <a:path w="2336165" h="643889">
                <a:moveTo>
                  <a:pt x="2259952" y="616201"/>
                </a:moveTo>
                <a:lnTo>
                  <a:pt x="2252645" y="643825"/>
                </a:lnTo>
                <a:lnTo>
                  <a:pt x="2336054" y="626478"/>
                </a:lnTo>
                <a:lnTo>
                  <a:pt x="2328075" y="619448"/>
                </a:lnTo>
                <a:lnTo>
                  <a:pt x="2272229" y="619448"/>
                </a:lnTo>
                <a:lnTo>
                  <a:pt x="2259952" y="616201"/>
                </a:lnTo>
                <a:close/>
              </a:path>
              <a:path w="2336165" h="643889">
                <a:moveTo>
                  <a:pt x="2264823" y="597783"/>
                </a:moveTo>
                <a:lnTo>
                  <a:pt x="2259952" y="616201"/>
                </a:lnTo>
                <a:lnTo>
                  <a:pt x="2272229" y="619448"/>
                </a:lnTo>
                <a:lnTo>
                  <a:pt x="2277101" y="601031"/>
                </a:lnTo>
                <a:lnTo>
                  <a:pt x="2264823" y="597783"/>
                </a:lnTo>
                <a:close/>
              </a:path>
              <a:path w="2336165" h="643889">
                <a:moveTo>
                  <a:pt x="2272130" y="570158"/>
                </a:moveTo>
                <a:lnTo>
                  <a:pt x="2264823" y="597783"/>
                </a:lnTo>
                <a:lnTo>
                  <a:pt x="2277101" y="601031"/>
                </a:lnTo>
                <a:lnTo>
                  <a:pt x="2272229" y="619448"/>
                </a:lnTo>
                <a:lnTo>
                  <a:pt x="2328075" y="619448"/>
                </a:lnTo>
                <a:lnTo>
                  <a:pt x="2272130" y="570158"/>
                </a:lnTo>
                <a:close/>
              </a:path>
              <a:path w="2336165" h="643889">
                <a:moveTo>
                  <a:pt x="4871" y="0"/>
                </a:moveTo>
                <a:lnTo>
                  <a:pt x="0" y="18416"/>
                </a:lnTo>
                <a:lnTo>
                  <a:pt x="2259952" y="616201"/>
                </a:lnTo>
                <a:lnTo>
                  <a:pt x="2264823" y="597783"/>
                </a:lnTo>
                <a:lnTo>
                  <a:pt x="487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790675" y="4168551"/>
            <a:ext cx="6051550" cy="0"/>
          </a:xfrm>
          <a:custGeom>
            <a:avLst/>
            <a:gdLst/>
            <a:ahLst/>
            <a:cxnLst/>
            <a:rect l="l" t="t" r="r" b="b"/>
            <a:pathLst>
              <a:path w="6051550">
                <a:moveTo>
                  <a:pt x="0" y="0"/>
                </a:moveTo>
                <a:lnTo>
                  <a:pt x="6051550" y="1"/>
                </a:lnTo>
              </a:path>
            </a:pathLst>
          </a:custGeom>
          <a:ln w="57150">
            <a:solidFill>
              <a:srgbClr val="4667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745272" y="1804666"/>
            <a:ext cx="111125" cy="3065145"/>
          </a:xfrm>
          <a:custGeom>
            <a:avLst/>
            <a:gdLst/>
            <a:ahLst/>
            <a:cxnLst/>
            <a:rect l="l" t="t" r="r" b="b"/>
            <a:pathLst>
              <a:path w="111125" h="3065145">
                <a:moveTo>
                  <a:pt x="10623" y="2958986"/>
                </a:moveTo>
                <a:lnTo>
                  <a:pt x="1535" y="2964287"/>
                </a:lnTo>
                <a:lnTo>
                  <a:pt x="0" y="2970121"/>
                </a:lnTo>
                <a:lnTo>
                  <a:pt x="55328" y="3064968"/>
                </a:lnTo>
                <a:lnTo>
                  <a:pt x="66352" y="3046070"/>
                </a:lnTo>
                <a:lnTo>
                  <a:pt x="45803" y="3046070"/>
                </a:lnTo>
                <a:lnTo>
                  <a:pt x="45802" y="3010832"/>
                </a:lnTo>
                <a:lnTo>
                  <a:pt x="16455" y="2960522"/>
                </a:lnTo>
                <a:lnTo>
                  <a:pt x="10623" y="2958986"/>
                </a:lnTo>
                <a:close/>
              </a:path>
              <a:path w="111125" h="3065145">
                <a:moveTo>
                  <a:pt x="45803" y="3010834"/>
                </a:moveTo>
                <a:lnTo>
                  <a:pt x="45803" y="3046070"/>
                </a:lnTo>
                <a:lnTo>
                  <a:pt x="64853" y="3046070"/>
                </a:lnTo>
                <a:lnTo>
                  <a:pt x="64853" y="3041266"/>
                </a:lnTo>
                <a:lnTo>
                  <a:pt x="47100" y="3041266"/>
                </a:lnTo>
                <a:lnTo>
                  <a:pt x="55328" y="3027161"/>
                </a:lnTo>
                <a:lnTo>
                  <a:pt x="45803" y="3010834"/>
                </a:lnTo>
                <a:close/>
              </a:path>
              <a:path w="111125" h="3065145">
                <a:moveTo>
                  <a:pt x="100034" y="2958986"/>
                </a:moveTo>
                <a:lnTo>
                  <a:pt x="94200" y="2960522"/>
                </a:lnTo>
                <a:lnTo>
                  <a:pt x="64853" y="3010832"/>
                </a:lnTo>
                <a:lnTo>
                  <a:pt x="64853" y="3046070"/>
                </a:lnTo>
                <a:lnTo>
                  <a:pt x="66352" y="3046070"/>
                </a:lnTo>
                <a:lnTo>
                  <a:pt x="110656" y="2970121"/>
                </a:lnTo>
                <a:lnTo>
                  <a:pt x="109122" y="2964287"/>
                </a:lnTo>
                <a:lnTo>
                  <a:pt x="100034" y="2958986"/>
                </a:lnTo>
                <a:close/>
              </a:path>
              <a:path w="111125" h="3065145">
                <a:moveTo>
                  <a:pt x="55328" y="3027161"/>
                </a:moveTo>
                <a:lnTo>
                  <a:pt x="47100" y="3041266"/>
                </a:lnTo>
                <a:lnTo>
                  <a:pt x="63555" y="3041266"/>
                </a:lnTo>
                <a:lnTo>
                  <a:pt x="55328" y="3027161"/>
                </a:lnTo>
                <a:close/>
              </a:path>
              <a:path w="111125" h="3065145">
                <a:moveTo>
                  <a:pt x="64853" y="3010832"/>
                </a:moveTo>
                <a:lnTo>
                  <a:pt x="55328" y="3027161"/>
                </a:lnTo>
                <a:lnTo>
                  <a:pt x="63555" y="3041266"/>
                </a:lnTo>
                <a:lnTo>
                  <a:pt x="64853" y="3041266"/>
                </a:lnTo>
                <a:lnTo>
                  <a:pt x="64853" y="3010832"/>
                </a:lnTo>
                <a:close/>
              </a:path>
              <a:path w="111125" h="3065145">
                <a:moveTo>
                  <a:pt x="64852" y="0"/>
                </a:moveTo>
                <a:lnTo>
                  <a:pt x="45802" y="0"/>
                </a:lnTo>
                <a:lnTo>
                  <a:pt x="45803" y="3010834"/>
                </a:lnTo>
                <a:lnTo>
                  <a:pt x="55328" y="3027161"/>
                </a:lnTo>
                <a:lnTo>
                  <a:pt x="64852" y="3010834"/>
                </a:lnTo>
                <a:lnTo>
                  <a:pt x="64852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744267" y="1087453"/>
            <a:ext cx="6097270" cy="833119"/>
          </a:xfrm>
          <a:custGeom>
            <a:avLst/>
            <a:gdLst/>
            <a:ahLst/>
            <a:cxnLst/>
            <a:rect l="l" t="t" r="r" b="b"/>
            <a:pathLst>
              <a:path w="6097270" h="833119">
                <a:moveTo>
                  <a:pt x="0" y="0"/>
                </a:moveTo>
                <a:lnTo>
                  <a:pt x="6097056" y="0"/>
                </a:lnTo>
                <a:lnTo>
                  <a:pt x="6097056" y="832789"/>
                </a:lnTo>
                <a:lnTo>
                  <a:pt x="0" y="83278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0060" y="512064"/>
            <a:ext cx="8641080" cy="20482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0060" y="2944368"/>
            <a:ext cx="8641080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64408" y="11905488"/>
            <a:ext cx="3072384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060" y="11905488"/>
            <a:ext cx="2208276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12864" y="11905488"/>
            <a:ext cx="2208276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99882" y="1009148"/>
            <a:ext cx="6097270" cy="961802"/>
          </a:xfrm>
          <a:prstGeom prst="rect">
            <a:avLst/>
          </a:prstGeom>
          <a:ln w="38100">
            <a:solidFill>
              <a:srgbClr val="859BC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0960" algn="ctr">
              <a:lnSpc>
                <a:spcPts val="2515"/>
              </a:lnSpc>
            </a:pPr>
            <a:br>
              <a:rPr lang="fr-FR" sz="2100" spc="-5" dirty="0">
                <a:solidFill>
                  <a:srgbClr val="002E8A"/>
                </a:solidFill>
                <a:latin typeface="Arial"/>
                <a:cs typeface="Arial"/>
              </a:rPr>
            </a:br>
            <a:r>
              <a:rPr sz="2100" spc="-5" dirty="0">
                <a:solidFill>
                  <a:srgbClr val="002E8A"/>
                </a:solidFill>
                <a:latin typeface="Arial"/>
                <a:cs typeface="Arial"/>
              </a:rPr>
              <a:t>Directeur </a:t>
            </a:r>
            <a:r>
              <a:rPr sz="2100" dirty="0">
                <a:solidFill>
                  <a:srgbClr val="002E8A"/>
                </a:solidFill>
                <a:latin typeface="Arial"/>
                <a:cs typeface="Arial"/>
              </a:rPr>
              <a:t>: </a:t>
            </a:r>
            <a:r>
              <a:rPr sz="2100" spc="-5" dirty="0">
                <a:solidFill>
                  <a:srgbClr val="002E8A"/>
                </a:solidFill>
                <a:latin typeface="Arial"/>
                <a:cs typeface="Arial"/>
              </a:rPr>
              <a:t>Prof. </a:t>
            </a:r>
            <a:r>
              <a:rPr lang="fr-FR" sz="2100" spc="-10" dirty="0">
                <a:solidFill>
                  <a:srgbClr val="002E8A"/>
                </a:solidFill>
                <a:latin typeface="Arial"/>
                <a:cs typeface="Arial"/>
              </a:rPr>
              <a:t>Thierry </a:t>
            </a:r>
            <a:r>
              <a:rPr lang="fr-FR" sz="2100" spc="-10" dirty="0" err="1">
                <a:solidFill>
                  <a:srgbClr val="002E8A"/>
                </a:solidFill>
                <a:latin typeface="Arial"/>
                <a:cs typeface="Arial"/>
              </a:rPr>
              <a:t>Constantieux</a:t>
            </a:r>
            <a:br>
              <a:rPr lang="fr-FR" sz="2100" spc="-10" dirty="0">
                <a:solidFill>
                  <a:srgbClr val="002E8A"/>
                </a:solidFill>
                <a:latin typeface="Arial"/>
                <a:cs typeface="Arial"/>
              </a:rPr>
            </a:br>
            <a:endParaRPr sz="21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34744" y="2097155"/>
            <a:ext cx="2736215" cy="373820"/>
          </a:xfrm>
          <a:prstGeom prst="rect">
            <a:avLst/>
          </a:prstGeom>
          <a:solidFill>
            <a:srgbClr val="4667AD"/>
          </a:solidFill>
        </p:spPr>
        <p:txBody>
          <a:bodyPr vert="horz" wrap="square" lIns="0" tIns="40005" rIns="0" bIns="0" rtlCol="0">
            <a:spAutoFit/>
          </a:bodyPr>
          <a:lstStyle/>
          <a:p>
            <a:pPr marR="31115" algn="ctr">
              <a:lnSpc>
                <a:spcPts val="1310"/>
              </a:lnSpc>
              <a:spcBef>
                <a:spcPts val="315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Responsable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administratif</a:t>
            </a:r>
            <a:endParaRPr sz="1100" dirty="0">
              <a:latin typeface="Arial"/>
              <a:cs typeface="Arial"/>
            </a:endParaRPr>
          </a:p>
          <a:p>
            <a:pPr marL="635" algn="ctr">
              <a:lnSpc>
                <a:spcPts val="1310"/>
              </a:lnSpc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et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financier: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J. MAUNIER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lang="fr-FR" sz="1100" b="1" spc="-5" dirty="0">
                <a:solidFill>
                  <a:srgbClr val="FFFFFF"/>
                </a:solidFill>
                <a:latin typeface="Arial"/>
                <a:cs typeface="Arial"/>
              </a:rPr>
              <a:t>IE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1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CNRS)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35389" y="4333651"/>
            <a:ext cx="1762125" cy="328930"/>
          </a:xfrm>
          <a:custGeom>
            <a:avLst/>
            <a:gdLst/>
            <a:ahLst/>
            <a:cxnLst/>
            <a:rect l="l" t="t" r="r" b="b"/>
            <a:pathLst>
              <a:path w="1762125" h="328929">
                <a:moveTo>
                  <a:pt x="0" y="0"/>
                </a:moveTo>
                <a:lnTo>
                  <a:pt x="1762125" y="0"/>
                </a:lnTo>
                <a:lnTo>
                  <a:pt x="1762125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935389" y="4333651"/>
            <a:ext cx="1762125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Soutien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Technique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921475" y="4333651"/>
            <a:ext cx="1951355" cy="328930"/>
          </a:xfrm>
          <a:custGeom>
            <a:avLst/>
            <a:gdLst/>
            <a:ahLst/>
            <a:cxnLst/>
            <a:rect l="l" t="t" r="r" b="b"/>
            <a:pathLst>
              <a:path w="1951354" h="328929">
                <a:moveTo>
                  <a:pt x="0" y="0"/>
                </a:moveTo>
                <a:lnTo>
                  <a:pt x="1951037" y="0"/>
                </a:lnTo>
                <a:lnTo>
                  <a:pt x="1951037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21475" y="4333651"/>
            <a:ext cx="1951355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Soutien</a:t>
            </a:r>
            <a:r>
              <a:rPr sz="1600" spc="-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Administratif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16275" y="5715000"/>
            <a:ext cx="3168650" cy="428341"/>
          </a:xfrm>
          <a:custGeom>
            <a:avLst/>
            <a:gdLst/>
            <a:ahLst/>
            <a:cxnLst/>
            <a:rect l="l" t="t" r="r" b="b"/>
            <a:pathLst>
              <a:path w="3168650" h="503554">
                <a:moveTo>
                  <a:pt x="0" y="0"/>
                </a:moveTo>
                <a:lnTo>
                  <a:pt x="3168650" y="0"/>
                </a:lnTo>
                <a:lnTo>
                  <a:pt x="3168650" y="503237"/>
                </a:lnTo>
                <a:lnTo>
                  <a:pt x="0" y="503237"/>
                </a:lnTo>
                <a:lnTo>
                  <a:pt x="0" y="0"/>
                </a:lnTo>
                <a:close/>
              </a:path>
            </a:pathLst>
          </a:custGeom>
          <a:solidFill>
            <a:srgbClr val="B6D6F3"/>
          </a:solidFill>
        </p:spPr>
        <p:txBody>
          <a:bodyPr wrap="square" lIns="0" tIns="0" rIns="0" bIns="0" rtlCol="0"/>
          <a:lstStyle/>
          <a:p>
            <a:endParaRPr lang="fr-FR" dirty="0"/>
          </a:p>
        </p:txBody>
      </p:sp>
      <p:sp>
        <p:nvSpPr>
          <p:cNvPr id="11" name="object 11"/>
          <p:cNvSpPr txBox="1"/>
          <p:nvPr/>
        </p:nvSpPr>
        <p:spPr>
          <a:xfrm>
            <a:off x="3272681" y="5715000"/>
            <a:ext cx="1881573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fr-FR" sz="1000" b="1" spc="-5" dirty="0">
                <a:latin typeface="Arial"/>
                <a:cs typeface="Arial"/>
              </a:rPr>
              <a:t>Maintenance</a:t>
            </a:r>
            <a:r>
              <a:rPr lang="fr-FR" sz="1000" b="1" spc="-65" dirty="0">
                <a:latin typeface="Arial"/>
                <a:cs typeface="Arial"/>
              </a:rPr>
              <a:t> </a:t>
            </a:r>
            <a:r>
              <a:rPr lang="fr-FR" sz="1000" b="1" spc="-5" dirty="0">
                <a:latin typeface="Arial"/>
                <a:cs typeface="Arial"/>
              </a:rPr>
              <a:t>équipes</a:t>
            </a:r>
            <a:endParaRPr lang="fr-FR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lang="fr-FR" sz="1000" dirty="0">
                <a:latin typeface="Arial"/>
                <a:cs typeface="Arial"/>
              </a:rPr>
              <a:t>D. </a:t>
            </a:r>
            <a:r>
              <a:rPr lang="fr-FR" sz="1000" spc="-5" dirty="0">
                <a:latin typeface="Arial"/>
                <a:cs typeface="Arial"/>
              </a:rPr>
              <a:t>Pujol </a:t>
            </a:r>
            <a:r>
              <a:rPr lang="fr-FR" sz="1000" dirty="0">
                <a:latin typeface="Arial"/>
                <a:cs typeface="Arial"/>
              </a:rPr>
              <a:t>(T,</a:t>
            </a:r>
            <a:r>
              <a:rPr lang="fr-FR" sz="1000" spc="-4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AMU)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216275" y="5176663"/>
            <a:ext cx="3168650" cy="461665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ts val="1200"/>
              </a:lnSpc>
            </a:pPr>
            <a:r>
              <a:rPr sz="1000" b="1" spc="-5" dirty="0">
                <a:latin typeface="Arial"/>
                <a:cs typeface="Arial"/>
              </a:rPr>
              <a:t>Informatique </a:t>
            </a:r>
            <a:r>
              <a:rPr sz="1000" b="1" dirty="0">
                <a:latin typeface="Arial"/>
                <a:cs typeface="Arial"/>
              </a:rPr>
              <a:t>: </a:t>
            </a:r>
            <a:r>
              <a:rPr sz="1000" b="1" spc="-10" dirty="0">
                <a:latin typeface="Arial"/>
                <a:cs typeface="Arial"/>
              </a:rPr>
              <a:t>systèmes </a:t>
            </a:r>
            <a:r>
              <a:rPr sz="1000" b="1" spc="-5" dirty="0">
                <a:latin typeface="Arial"/>
                <a:cs typeface="Arial"/>
              </a:rPr>
              <a:t>et</a:t>
            </a:r>
            <a:r>
              <a:rPr sz="1000" b="1" spc="-10" dirty="0">
                <a:latin typeface="Arial"/>
                <a:cs typeface="Arial"/>
              </a:rPr>
              <a:t> réseaux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N. </a:t>
            </a:r>
            <a:r>
              <a:rPr sz="1000" spc="-10" dirty="0">
                <a:latin typeface="Arial"/>
                <a:cs typeface="Arial"/>
              </a:rPr>
              <a:t>Goudard </a:t>
            </a:r>
            <a:r>
              <a:rPr sz="1000" spc="-5" dirty="0">
                <a:latin typeface="Arial"/>
                <a:cs typeface="Arial"/>
              </a:rPr>
              <a:t>(IE,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CNRS)</a:t>
            </a:r>
            <a:br>
              <a:rPr lang="fr-FR" sz="1000" spc="-5" dirty="0">
                <a:latin typeface="Arial"/>
                <a:cs typeface="Arial"/>
              </a:rPr>
            </a:br>
            <a:endParaRPr sz="10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16275" y="6248400"/>
            <a:ext cx="3168650" cy="461665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ts val="1200"/>
              </a:lnSpc>
            </a:pPr>
            <a:r>
              <a:rPr sz="1000" b="1" spc="-5" dirty="0">
                <a:latin typeface="Arial"/>
                <a:cs typeface="Arial"/>
              </a:rPr>
              <a:t>Plate</a:t>
            </a:r>
            <a:r>
              <a:rPr lang="fr-FR" sz="1000" b="1" spc="-5" dirty="0">
                <a:latin typeface="Arial"/>
                <a:cs typeface="Arial"/>
              </a:rPr>
              <a:t>au technologique</a:t>
            </a:r>
            <a:r>
              <a:rPr sz="1000" b="1" spc="-5" dirty="0">
                <a:latin typeface="Arial"/>
                <a:cs typeface="Arial"/>
              </a:rPr>
              <a:t> AVB</a:t>
            </a:r>
            <a:endParaRPr lang="fr-FR" sz="1000" b="1" spc="-5" dirty="0">
              <a:latin typeface="Arial"/>
              <a:cs typeface="Arial"/>
            </a:endParaRPr>
          </a:p>
          <a:p>
            <a:pPr marL="40640">
              <a:lnSpc>
                <a:spcPts val="1200"/>
              </a:lnSpc>
            </a:pPr>
            <a:r>
              <a:rPr sz="1000" spc="-5" dirty="0">
                <a:latin typeface="Arial"/>
                <a:cs typeface="Arial"/>
              </a:rPr>
              <a:t>E. Courvoisier-</a:t>
            </a:r>
            <a:r>
              <a:rPr sz="1000" spc="-5" dirty="0" err="1">
                <a:latin typeface="Arial"/>
                <a:cs typeface="Arial"/>
              </a:rPr>
              <a:t>Dezord</a:t>
            </a:r>
            <a:r>
              <a:rPr lang="fr-FR" sz="1000" spc="-5" dirty="0">
                <a:latin typeface="Arial"/>
                <a:cs typeface="Arial"/>
              </a:rPr>
              <a:t>, responsable</a:t>
            </a:r>
            <a:r>
              <a:rPr sz="1000" spc="-5" dirty="0">
                <a:latin typeface="Arial"/>
                <a:cs typeface="Arial"/>
              </a:rPr>
              <a:t> (IE,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CNRS)</a:t>
            </a:r>
            <a:endParaRPr lang="fr-FR" sz="1000" spc="-5" dirty="0">
              <a:latin typeface="Arial"/>
              <a:cs typeface="Arial"/>
            </a:endParaRPr>
          </a:p>
          <a:p>
            <a:pPr marL="40640">
              <a:lnSpc>
                <a:spcPts val="1200"/>
              </a:lnSpc>
            </a:pPr>
            <a:r>
              <a:rPr lang="fr-FR" sz="1000" spc="-5" dirty="0">
                <a:latin typeface="Arial"/>
                <a:cs typeface="Arial"/>
              </a:rPr>
              <a:t>Y. </a:t>
            </a:r>
            <a:r>
              <a:rPr lang="fr-FR" sz="1000" spc="-5" dirty="0" err="1">
                <a:latin typeface="Arial"/>
                <a:cs typeface="Arial"/>
              </a:rPr>
              <a:t>Charmasson</a:t>
            </a:r>
            <a:r>
              <a:rPr lang="fr-FR" sz="1000" spc="-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(</a:t>
            </a:r>
            <a:r>
              <a:rPr lang="fr-FR" sz="1000" dirty="0" err="1">
                <a:latin typeface="Arial"/>
                <a:cs typeface="Arial"/>
              </a:rPr>
              <a:t>T</a:t>
            </a:r>
            <a:r>
              <a:rPr lang="fr-FR" sz="1000" dirty="0">
                <a:latin typeface="Arial"/>
                <a:cs typeface="Arial"/>
              </a:rPr>
              <a:t>,</a:t>
            </a:r>
            <a:r>
              <a:rPr lang="fr-FR" sz="1000" spc="-2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AMU)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405288" y="4888631"/>
            <a:ext cx="822325" cy="252729"/>
          </a:xfrm>
          <a:prstGeom prst="rect">
            <a:avLst/>
          </a:prstGeom>
          <a:ln w="15875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15"/>
              </a:spcBef>
            </a:pPr>
            <a:r>
              <a:rPr sz="1100" spc="-5" dirty="0">
                <a:latin typeface="Arial"/>
                <a:cs typeface="Arial"/>
              </a:rPr>
              <a:t>Transversal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05288" y="9184290"/>
            <a:ext cx="593725" cy="252729"/>
          </a:xfrm>
          <a:prstGeom prst="rect">
            <a:avLst/>
          </a:prstGeom>
          <a:ln w="15875">
            <a:solidFill>
              <a:srgbClr val="333399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100" dirty="0">
                <a:latin typeface="Arial"/>
                <a:cs typeface="Arial"/>
              </a:rPr>
              <a:t>Equipes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80707" y="5533835"/>
            <a:ext cx="2718435" cy="1471557"/>
          </a:xfrm>
          <a:prstGeom prst="rect">
            <a:avLst/>
          </a:prstGeom>
          <a:solidFill>
            <a:srgbClr val="B3B6C7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511809">
              <a:lnSpc>
                <a:spcPct val="100000"/>
              </a:lnSpc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(30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20</a:t>
            </a:r>
            <a:r>
              <a:rPr sz="1600" spc="-6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marL="512445">
              <a:lnSpc>
                <a:spcPct val="100000"/>
              </a:lnSpc>
              <a:spcBef>
                <a:spcPts val="890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E1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7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BiosCiences</a:t>
            </a:r>
            <a:endParaRPr sz="1600" dirty="0">
              <a:latin typeface="Arial"/>
              <a:cs typeface="Arial"/>
            </a:endParaRPr>
          </a:p>
          <a:p>
            <a:pPr marL="572135">
              <a:lnSpc>
                <a:spcPct val="100000"/>
              </a:lnSpc>
              <a:spcBef>
                <a:spcPts val="980"/>
              </a:spcBef>
            </a:pPr>
            <a:r>
              <a:rPr sz="1600" spc="-35" dirty="0">
                <a:solidFill>
                  <a:srgbClr val="2A2AA8"/>
                </a:solidFill>
                <a:latin typeface="Arial"/>
                <a:cs typeface="Arial"/>
              </a:rPr>
              <a:t>Dr.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Thierry</a:t>
            </a:r>
            <a:r>
              <a:rPr sz="1600" spc="-2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TRON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9096" y="7206543"/>
            <a:ext cx="2718435" cy="1473480"/>
          </a:xfrm>
          <a:prstGeom prst="rect">
            <a:avLst/>
          </a:prstGeom>
          <a:solidFill>
            <a:srgbClr val="C4B6E0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14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9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E2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Chirosciences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85"/>
              </a:spcBef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Prof. Alexandre</a:t>
            </a:r>
            <a:r>
              <a:rPr sz="1600" spc="-10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A2AA8"/>
                </a:solidFill>
                <a:latin typeface="Arial"/>
                <a:cs typeface="Arial"/>
              </a:rPr>
              <a:t>MARTINEZ</a:t>
            </a:r>
            <a:br>
              <a:rPr lang="fr-FR" sz="1600" spc="-10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9096" y="8884225"/>
            <a:ext cx="2718435" cy="1472198"/>
          </a:xfrm>
          <a:prstGeom prst="rect">
            <a:avLst/>
          </a:prstGeom>
          <a:solidFill>
            <a:srgbClr val="7DC723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dirty="0">
                <a:solidFill>
                  <a:srgbClr val="2A2AA8"/>
                </a:solidFill>
                <a:latin typeface="Arial"/>
                <a:cs typeface="Arial"/>
              </a:rPr>
              <a:t>(7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dirty="0">
                <a:solidFill>
                  <a:srgbClr val="2A2AA8"/>
                </a:solidFill>
                <a:latin typeface="Arial"/>
                <a:cs typeface="Arial"/>
              </a:rPr>
              <a:t>4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E3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CTOM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85"/>
              </a:spcBef>
            </a:pPr>
            <a:r>
              <a:rPr lang="fr-FR" sz="1600" spc="-35" dirty="0">
                <a:solidFill>
                  <a:srgbClr val="2A2AA8"/>
                </a:solidFill>
                <a:latin typeface="Arial"/>
                <a:cs typeface="Arial"/>
              </a:rPr>
              <a:t>Prof</a:t>
            </a:r>
            <a:r>
              <a:rPr sz="1600" spc="-35" dirty="0">
                <a:solidFill>
                  <a:srgbClr val="2A2AA8"/>
                </a:solidFill>
                <a:latin typeface="Arial"/>
                <a:cs typeface="Arial"/>
              </a:rPr>
              <a:t>. </a:t>
            </a:r>
            <a:r>
              <a:rPr sz="1600" spc="-25" dirty="0">
                <a:solidFill>
                  <a:srgbClr val="2A2AA8"/>
                </a:solidFill>
                <a:latin typeface="Arial"/>
                <a:cs typeface="Arial"/>
              </a:rPr>
              <a:t>Yannick</a:t>
            </a:r>
            <a:r>
              <a:rPr sz="1600" spc="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Carissan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9096" y="10567402"/>
            <a:ext cx="2718435" cy="1472198"/>
          </a:xfrm>
          <a:prstGeom prst="rect">
            <a:avLst/>
          </a:prstGeom>
          <a:solidFill>
            <a:srgbClr val="EB7D81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(13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9,5</a:t>
            </a:r>
            <a:r>
              <a:rPr sz="160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E4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2A2AA8"/>
                </a:solidFill>
                <a:latin typeface="Arial"/>
                <a:cs typeface="Arial"/>
              </a:rPr>
              <a:t>STeRéO</a:t>
            </a:r>
            <a:endParaRPr sz="1600" dirty="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985"/>
              </a:spcBef>
            </a:pP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Prof. Damien BONNE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lang="fr-FR" sz="1600" spc="-5" dirty="0">
              <a:solidFill>
                <a:srgbClr val="2A2AA8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827476" y="3428334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10" h="522604">
                <a:moveTo>
                  <a:pt x="973359" y="0"/>
                </a:moveTo>
                <a:lnTo>
                  <a:pt x="900716" y="716"/>
                </a:lnTo>
                <a:lnTo>
                  <a:pt x="829523" y="2831"/>
                </a:lnTo>
                <a:lnTo>
                  <a:pt x="759968" y="6295"/>
                </a:lnTo>
                <a:lnTo>
                  <a:pt x="692240" y="11056"/>
                </a:lnTo>
                <a:lnTo>
                  <a:pt x="626526" y="17065"/>
                </a:lnTo>
                <a:lnTo>
                  <a:pt x="563015" y="24271"/>
                </a:lnTo>
                <a:lnTo>
                  <a:pt x="501895" y="32623"/>
                </a:lnTo>
                <a:lnTo>
                  <a:pt x="443355" y="42072"/>
                </a:lnTo>
                <a:lnTo>
                  <a:pt x="387581" y="52565"/>
                </a:lnTo>
                <a:lnTo>
                  <a:pt x="334764" y="64054"/>
                </a:lnTo>
                <a:lnTo>
                  <a:pt x="285090" y="76487"/>
                </a:lnTo>
                <a:lnTo>
                  <a:pt x="238748" y="89814"/>
                </a:lnTo>
                <a:lnTo>
                  <a:pt x="195927" y="103985"/>
                </a:lnTo>
                <a:lnTo>
                  <a:pt x="156814" y="118948"/>
                </a:lnTo>
                <a:lnTo>
                  <a:pt x="121597" y="134654"/>
                </a:lnTo>
                <a:lnTo>
                  <a:pt x="63608" y="168092"/>
                </a:lnTo>
                <a:lnTo>
                  <a:pt x="23463" y="203893"/>
                </a:lnTo>
                <a:lnTo>
                  <a:pt x="2669" y="241655"/>
                </a:lnTo>
                <a:lnTo>
                  <a:pt x="0" y="261145"/>
                </a:lnTo>
                <a:lnTo>
                  <a:pt x="2669" y="280634"/>
                </a:lnTo>
                <a:lnTo>
                  <a:pt x="23463" y="318395"/>
                </a:lnTo>
                <a:lnTo>
                  <a:pt x="63608" y="354196"/>
                </a:lnTo>
                <a:lnTo>
                  <a:pt x="121597" y="387634"/>
                </a:lnTo>
                <a:lnTo>
                  <a:pt x="156814" y="403340"/>
                </a:lnTo>
                <a:lnTo>
                  <a:pt x="195927" y="418303"/>
                </a:lnTo>
                <a:lnTo>
                  <a:pt x="238748" y="432474"/>
                </a:lnTo>
                <a:lnTo>
                  <a:pt x="285090" y="445801"/>
                </a:lnTo>
                <a:lnTo>
                  <a:pt x="334764" y="458234"/>
                </a:lnTo>
                <a:lnTo>
                  <a:pt x="387581" y="469723"/>
                </a:lnTo>
                <a:lnTo>
                  <a:pt x="443355" y="480216"/>
                </a:lnTo>
                <a:lnTo>
                  <a:pt x="501895" y="489664"/>
                </a:lnTo>
                <a:lnTo>
                  <a:pt x="563015" y="498017"/>
                </a:lnTo>
                <a:lnTo>
                  <a:pt x="626526" y="505223"/>
                </a:lnTo>
                <a:lnTo>
                  <a:pt x="692240" y="511232"/>
                </a:lnTo>
                <a:lnTo>
                  <a:pt x="759968" y="515993"/>
                </a:lnTo>
                <a:lnTo>
                  <a:pt x="829523" y="519457"/>
                </a:lnTo>
                <a:lnTo>
                  <a:pt x="900716" y="521572"/>
                </a:lnTo>
                <a:lnTo>
                  <a:pt x="973359" y="522288"/>
                </a:lnTo>
                <a:lnTo>
                  <a:pt x="1046002" y="521572"/>
                </a:lnTo>
                <a:lnTo>
                  <a:pt x="1117195" y="519457"/>
                </a:lnTo>
                <a:lnTo>
                  <a:pt x="1186750" y="515993"/>
                </a:lnTo>
                <a:lnTo>
                  <a:pt x="1254479" y="511232"/>
                </a:lnTo>
                <a:lnTo>
                  <a:pt x="1320192" y="505223"/>
                </a:lnTo>
                <a:lnTo>
                  <a:pt x="1383703" y="498017"/>
                </a:lnTo>
                <a:lnTo>
                  <a:pt x="1444824" y="489664"/>
                </a:lnTo>
                <a:lnTo>
                  <a:pt x="1503364" y="480216"/>
                </a:lnTo>
                <a:lnTo>
                  <a:pt x="1559138" y="469723"/>
                </a:lnTo>
                <a:lnTo>
                  <a:pt x="1611955" y="458234"/>
                </a:lnTo>
                <a:lnTo>
                  <a:pt x="1661629" y="445801"/>
                </a:lnTo>
                <a:lnTo>
                  <a:pt x="1707971" y="432474"/>
                </a:lnTo>
                <a:lnTo>
                  <a:pt x="1750793" y="418303"/>
                </a:lnTo>
                <a:lnTo>
                  <a:pt x="1789906" y="403340"/>
                </a:lnTo>
                <a:lnTo>
                  <a:pt x="1825122" y="387634"/>
                </a:lnTo>
                <a:lnTo>
                  <a:pt x="1883112" y="354196"/>
                </a:lnTo>
                <a:lnTo>
                  <a:pt x="1923257" y="318395"/>
                </a:lnTo>
                <a:lnTo>
                  <a:pt x="1944050" y="280634"/>
                </a:lnTo>
                <a:lnTo>
                  <a:pt x="1946720" y="261145"/>
                </a:lnTo>
                <a:lnTo>
                  <a:pt x="1944050" y="241655"/>
                </a:lnTo>
                <a:lnTo>
                  <a:pt x="1923257" y="203893"/>
                </a:lnTo>
                <a:lnTo>
                  <a:pt x="1883112" y="168092"/>
                </a:lnTo>
                <a:lnTo>
                  <a:pt x="1825122" y="134654"/>
                </a:lnTo>
                <a:lnTo>
                  <a:pt x="1789906" y="118948"/>
                </a:lnTo>
                <a:lnTo>
                  <a:pt x="1750793" y="103985"/>
                </a:lnTo>
                <a:lnTo>
                  <a:pt x="1707971" y="89814"/>
                </a:lnTo>
                <a:lnTo>
                  <a:pt x="1661629" y="76487"/>
                </a:lnTo>
                <a:lnTo>
                  <a:pt x="1611955" y="64054"/>
                </a:lnTo>
                <a:lnTo>
                  <a:pt x="1559138" y="52565"/>
                </a:lnTo>
                <a:lnTo>
                  <a:pt x="1503364" y="42072"/>
                </a:lnTo>
                <a:lnTo>
                  <a:pt x="1444824" y="32623"/>
                </a:lnTo>
                <a:lnTo>
                  <a:pt x="1383703" y="24271"/>
                </a:lnTo>
                <a:lnTo>
                  <a:pt x="1320192" y="17065"/>
                </a:lnTo>
                <a:lnTo>
                  <a:pt x="1254479" y="11056"/>
                </a:lnTo>
                <a:lnTo>
                  <a:pt x="1186750" y="6295"/>
                </a:lnTo>
                <a:lnTo>
                  <a:pt x="1117195" y="2831"/>
                </a:lnTo>
                <a:lnTo>
                  <a:pt x="1046002" y="716"/>
                </a:lnTo>
                <a:lnTo>
                  <a:pt x="97335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464286" y="3590543"/>
            <a:ext cx="6699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Référents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318832" y="3429923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09" h="522604">
                <a:moveTo>
                  <a:pt x="973361" y="0"/>
                </a:moveTo>
                <a:lnTo>
                  <a:pt x="900718" y="716"/>
                </a:lnTo>
                <a:lnTo>
                  <a:pt x="829524" y="2831"/>
                </a:lnTo>
                <a:lnTo>
                  <a:pt x="759970" y="6295"/>
                </a:lnTo>
                <a:lnTo>
                  <a:pt x="692241" y="11056"/>
                </a:lnTo>
                <a:lnTo>
                  <a:pt x="626527" y="17065"/>
                </a:lnTo>
                <a:lnTo>
                  <a:pt x="563016" y="24271"/>
                </a:lnTo>
                <a:lnTo>
                  <a:pt x="501896" y="32623"/>
                </a:lnTo>
                <a:lnTo>
                  <a:pt x="443355" y="42071"/>
                </a:lnTo>
                <a:lnTo>
                  <a:pt x="387582" y="52565"/>
                </a:lnTo>
                <a:lnTo>
                  <a:pt x="334764" y="64053"/>
                </a:lnTo>
                <a:lnTo>
                  <a:pt x="285091" y="76487"/>
                </a:lnTo>
                <a:lnTo>
                  <a:pt x="238749" y="89814"/>
                </a:lnTo>
                <a:lnTo>
                  <a:pt x="195927" y="103984"/>
                </a:lnTo>
                <a:lnTo>
                  <a:pt x="156814" y="118947"/>
                </a:lnTo>
                <a:lnTo>
                  <a:pt x="121598" y="134653"/>
                </a:lnTo>
                <a:lnTo>
                  <a:pt x="63608" y="168091"/>
                </a:lnTo>
                <a:lnTo>
                  <a:pt x="23463" y="203892"/>
                </a:lnTo>
                <a:lnTo>
                  <a:pt x="2669" y="241654"/>
                </a:lnTo>
                <a:lnTo>
                  <a:pt x="0" y="261143"/>
                </a:lnTo>
                <a:lnTo>
                  <a:pt x="2669" y="280633"/>
                </a:lnTo>
                <a:lnTo>
                  <a:pt x="23463" y="318394"/>
                </a:lnTo>
                <a:lnTo>
                  <a:pt x="63608" y="354196"/>
                </a:lnTo>
                <a:lnTo>
                  <a:pt x="121598" y="387633"/>
                </a:lnTo>
                <a:lnTo>
                  <a:pt x="156814" y="403339"/>
                </a:lnTo>
                <a:lnTo>
                  <a:pt x="195927" y="418302"/>
                </a:lnTo>
                <a:lnTo>
                  <a:pt x="238749" y="432473"/>
                </a:lnTo>
                <a:lnTo>
                  <a:pt x="285091" y="445800"/>
                </a:lnTo>
                <a:lnTo>
                  <a:pt x="334764" y="458233"/>
                </a:lnTo>
                <a:lnTo>
                  <a:pt x="387582" y="469722"/>
                </a:lnTo>
                <a:lnTo>
                  <a:pt x="443355" y="480215"/>
                </a:lnTo>
                <a:lnTo>
                  <a:pt x="501896" y="489663"/>
                </a:lnTo>
                <a:lnTo>
                  <a:pt x="563016" y="498016"/>
                </a:lnTo>
                <a:lnTo>
                  <a:pt x="626527" y="505222"/>
                </a:lnTo>
                <a:lnTo>
                  <a:pt x="692241" y="511230"/>
                </a:lnTo>
                <a:lnTo>
                  <a:pt x="759970" y="515992"/>
                </a:lnTo>
                <a:lnTo>
                  <a:pt x="829524" y="519456"/>
                </a:lnTo>
                <a:lnTo>
                  <a:pt x="900718" y="521571"/>
                </a:lnTo>
                <a:lnTo>
                  <a:pt x="973361" y="522287"/>
                </a:lnTo>
                <a:lnTo>
                  <a:pt x="1046004" y="521571"/>
                </a:lnTo>
                <a:lnTo>
                  <a:pt x="1117197" y="519456"/>
                </a:lnTo>
                <a:lnTo>
                  <a:pt x="1186751" y="515992"/>
                </a:lnTo>
                <a:lnTo>
                  <a:pt x="1254480" y="511230"/>
                </a:lnTo>
                <a:lnTo>
                  <a:pt x="1320194" y="505222"/>
                </a:lnTo>
                <a:lnTo>
                  <a:pt x="1383705" y="498016"/>
                </a:lnTo>
                <a:lnTo>
                  <a:pt x="1444825" y="489663"/>
                </a:lnTo>
                <a:lnTo>
                  <a:pt x="1503366" y="480215"/>
                </a:lnTo>
                <a:lnTo>
                  <a:pt x="1559139" y="469722"/>
                </a:lnTo>
                <a:lnTo>
                  <a:pt x="1611957" y="458233"/>
                </a:lnTo>
                <a:lnTo>
                  <a:pt x="1661631" y="445800"/>
                </a:lnTo>
                <a:lnTo>
                  <a:pt x="1707972" y="432473"/>
                </a:lnTo>
                <a:lnTo>
                  <a:pt x="1750794" y="418302"/>
                </a:lnTo>
                <a:lnTo>
                  <a:pt x="1789907" y="403339"/>
                </a:lnTo>
                <a:lnTo>
                  <a:pt x="1825123" y="387633"/>
                </a:lnTo>
                <a:lnTo>
                  <a:pt x="1883113" y="354196"/>
                </a:lnTo>
                <a:lnTo>
                  <a:pt x="1923258" y="318394"/>
                </a:lnTo>
                <a:lnTo>
                  <a:pt x="1944052" y="280633"/>
                </a:lnTo>
                <a:lnTo>
                  <a:pt x="1946722" y="261143"/>
                </a:lnTo>
                <a:lnTo>
                  <a:pt x="1944052" y="241654"/>
                </a:lnTo>
                <a:lnTo>
                  <a:pt x="1923258" y="203892"/>
                </a:lnTo>
                <a:lnTo>
                  <a:pt x="1883113" y="168091"/>
                </a:lnTo>
                <a:lnTo>
                  <a:pt x="1825123" y="134653"/>
                </a:lnTo>
                <a:lnTo>
                  <a:pt x="1789907" y="118947"/>
                </a:lnTo>
                <a:lnTo>
                  <a:pt x="1750794" y="103984"/>
                </a:lnTo>
                <a:lnTo>
                  <a:pt x="1707972" y="89814"/>
                </a:lnTo>
                <a:lnTo>
                  <a:pt x="1661631" y="76487"/>
                </a:lnTo>
                <a:lnTo>
                  <a:pt x="1611957" y="64053"/>
                </a:lnTo>
                <a:lnTo>
                  <a:pt x="1559139" y="52565"/>
                </a:lnTo>
                <a:lnTo>
                  <a:pt x="1503366" y="42071"/>
                </a:lnTo>
                <a:lnTo>
                  <a:pt x="1444825" y="32623"/>
                </a:lnTo>
                <a:lnTo>
                  <a:pt x="1383705" y="24271"/>
                </a:lnTo>
                <a:lnTo>
                  <a:pt x="1320194" y="17065"/>
                </a:lnTo>
                <a:lnTo>
                  <a:pt x="1254480" y="11056"/>
                </a:lnTo>
                <a:lnTo>
                  <a:pt x="1186751" y="6295"/>
                </a:lnTo>
                <a:lnTo>
                  <a:pt x="1117197" y="2831"/>
                </a:lnTo>
                <a:lnTo>
                  <a:pt x="1046004" y="716"/>
                </a:lnTo>
                <a:lnTo>
                  <a:pt x="97336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465106" y="3593592"/>
            <a:ext cx="16548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Commission</a:t>
            </a:r>
            <a:r>
              <a:rPr sz="11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Personnels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775818" y="2656390"/>
            <a:ext cx="2295525" cy="390525"/>
          </a:xfrm>
          <a:custGeom>
            <a:avLst/>
            <a:gdLst/>
            <a:ahLst/>
            <a:cxnLst/>
            <a:rect l="l" t="t" r="r" b="b"/>
            <a:pathLst>
              <a:path w="2295525" h="390525">
                <a:moveTo>
                  <a:pt x="2230437" y="0"/>
                </a:moveTo>
                <a:lnTo>
                  <a:pt x="65087" y="0"/>
                </a:lnTo>
                <a:lnTo>
                  <a:pt x="39752" y="5115"/>
                </a:lnTo>
                <a:lnTo>
                  <a:pt x="19063" y="19064"/>
                </a:lnTo>
                <a:lnTo>
                  <a:pt x="5114" y="39753"/>
                </a:lnTo>
                <a:lnTo>
                  <a:pt x="0" y="65088"/>
                </a:lnTo>
                <a:lnTo>
                  <a:pt x="0" y="325437"/>
                </a:lnTo>
                <a:lnTo>
                  <a:pt x="5114" y="350772"/>
                </a:lnTo>
                <a:lnTo>
                  <a:pt x="19063" y="371461"/>
                </a:lnTo>
                <a:lnTo>
                  <a:pt x="39752" y="385410"/>
                </a:lnTo>
                <a:lnTo>
                  <a:pt x="65087" y="390525"/>
                </a:lnTo>
                <a:lnTo>
                  <a:pt x="2230437" y="390525"/>
                </a:lnTo>
                <a:lnTo>
                  <a:pt x="2255772" y="385410"/>
                </a:lnTo>
                <a:lnTo>
                  <a:pt x="2276462" y="371461"/>
                </a:lnTo>
                <a:lnTo>
                  <a:pt x="2290411" y="350772"/>
                </a:lnTo>
                <a:lnTo>
                  <a:pt x="2295526" y="325437"/>
                </a:lnTo>
                <a:lnTo>
                  <a:pt x="2295526" y="65088"/>
                </a:lnTo>
                <a:lnTo>
                  <a:pt x="2290411" y="39753"/>
                </a:lnTo>
                <a:lnTo>
                  <a:pt x="2276462" y="19064"/>
                </a:lnTo>
                <a:lnTo>
                  <a:pt x="2255772" y="5115"/>
                </a:lnTo>
                <a:lnTo>
                  <a:pt x="223043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590800" y="2759561"/>
            <a:ext cx="977254" cy="242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ec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601694" y="2656390"/>
            <a:ext cx="2295525" cy="390525"/>
          </a:xfrm>
          <a:custGeom>
            <a:avLst/>
            <a:gdLst/>
            <a:ahLst/>
            <a:cxnLst/>
            <a:rect l="l" t="t" r="r" b="b"/>
            <a:pathLst>
              <a:path w="2295525" h="390525">
                <a:moveTo>
                  <a:pt x="2230437" y="0"/>
                </a:moveTo>
                <a:lnTo>
                  <a:pt x="65087" y="0"/>
                </a:lnTo>
                <a:lnTo>
                  <a:pt x="39752" y="5115"/>
                </a:lnTo>
                <a:lnTo>
                  <a:pt x="19063" y="19064"/>
                </a:lnTo>
                <a:lnTo>
                  <a:pt x="5114" y="39753"/>
                </a:lnTo>
                <a:lnTo>
                  <a:pt x="0" y="65088"/>
                </a:lnTo>
                <a:lnTo>
                  <a:pt x="0" y="325437"/>
                </a:lnTo>
                <a:lnTo>
                  <a:pt x="5114" y="350772"/>
                </a:lnTo>
                <a:lnTo>
                  <a:pt x="19063" y="371461"/>
                </a:lnTo>
                <a:lnTo>
                  <a:pt x="39752" y="385410"/>
                </a:lnTo>
                <a:lnTo>
                  <a:pt x="65087" y="390525"/>
                </a:lnTo>
                <a:lnTo>
                  <a:pt x="2230437" y="390525"/>
                </a:lnTo>
                <a:lnTo>
                  <a:pt x="2255772" y="385410"/>
                </a:lnTo>
                <a:lnTo>
                  <a:pt x="2276461" y="371461"/>
                </a:lnTo>
                <a:lnTo>
                  <a:pt x="2290410" y="350772"/>
                </a:lnTo>
                <a:lnTo>
                  <a:pt x="2295525" y="325437"/>
                </a:lnTo>
                <a:lnTo>
                  <a:pt x="2295525" y="65088"/>
                </a:lnTo>
                <a:lnTo>
                  <a:pt x="2290410" y="39753"/>
                </a:lnTo>
                <a:lnTo>
                  <a:pt x="2276461" y="19064"/>
                </a:lnTo>
                <a:lnTo>
                  <a:pt x="2255772" y="5115"/>
                </a:lnTo>
                <a:lnTo>
                  <a:pt x="223043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170959" y="2755392"/>
            <a:ext cx="115570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Conseil</a:t>
            </a:r>
            <a:r>
              <a:rPr sz="11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d’Institut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003080" y="2877054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>
                <a:moveTo>
                  <a:pt x="0" y="0"/>
                </a:moveTo>
                <a:lnTo>
                  <a:pt x="1876426" y="1"/>
                </a:lnTo>
              </a:path>
            </a:pathLst>
          </a:custGeom>
          <a:ln w="19050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0" name="object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826678"/>
              </p:ext>
            </p:extLst>
          </p:nvPr>
        </p:nvGraphicFramePr>
        <p:xfrm>
          <a:off x="6624637" y="5176663"/>
          <a:ext cx="2519680" cy="3904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966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Gestion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UMR</a:t>
                      </a:r>
                      <a:endParaRPr lang="fr-FR" sz="1000" b="1" dirty="0">
                        <a:latin typeface="Arial"/>
                        <a:cs typeface="Arial"/>
                      </a:endParaRPr>
                    </a:p>
                    <a:p>
                      <a:pPr marL="40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J.-B. </a:t>
                      </a:r>
                      <a:r>
                        <a:rPr lang="fr-FR" sz="1000" spc="-10" dirty="0">
                          <a:latin typeface="Arial"/>
                          <a:cs typeface="Arial"/>
                        </a:rPr>
                        <a:t>Papa, responsable 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fr-FR" sz="1000" dirty="0" err="1">
                          <a:latin typeface="Arial"/>
                          <a:cs typeface="Arial"/>
                        </a:rPr>
                        <a:t>T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,</a:t>
                      </a:r>
                      <a:r>
                        <a:rPr lang="fr-FR" sz="1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Bardelot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ATRF 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Bazzali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(T, 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901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Secrétariat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UMR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77788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863">
                <a:tc>
                  <a:txBody>
                    <a:bodyPr/>
                    <a:lstStyle/>
                    <a:p>
                      <a:pPr marL="40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b="1" spc="-10" dirty="0" err="1">
                          <a:latin typeface="Arial"/>
                          <a:cs typeface="Arial"/>
                        </a:rPr>
                        <a:t>Secrétariat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équipes</a:t>
                      </a:r>
                      <a:br>
                        <a:rPr lang="fr-FR" sz="1000" b="1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Bardelot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ATRF 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lang="fr-FR" sz="1000" spc="-5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T w="77788">
                      <a:solidFill>
                        <a:srgbClr val="FFFFFF"/>
                      </a:solidFill>
                      <a:prstDash val="solid"/>
                    </a:lnT>
                    <a:lnB w="77786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123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Référent Culture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Scientifique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M.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Réglier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(DREM)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T w="77786">
                      <a:solidFill>
                        <a:srgbClr val="FFFFFF"/>
                      </a:solidFill>
                      <a:prstDash val="solid"/>
                    </a:lnT>
                    <a:lnB w="77786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1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Référent Information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Science/Technique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G.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Chouraqui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(CR)</a:t>
                      </a:r>
                    </a:p>
                  </a:txBody>
                  <a:tcPr marL="0" marR="0" marT="78740" marB="0">
                    <a:lnT w="77786">
                      <a:solidFill>
                        <a:srgbClr val="FFFFFF"/>
                      </a:solidFill>
                      <a:prstDash val="solid"/>
                    </a:lnT>
                    <a:lnB w="77788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60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lang="fr-FR" sz="1000" b="1" spc="-5" dirty="0">
                          <a:latin typeface="Arial"/>
                          <a:cs typeface="Arial"/>
                        </a:rPr>
                        <a:t>Correspondant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Communication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N. Goudard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IE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T w="77788">
                      <a:solidFill>
                        <a:srgbClr val="FFFFFF"/>
                      </a:solidFill>
                      <a:prstDash val="solid"/>
                    </a:lnT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8001000" y="491235"/>
            <a:ext cx="121407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000" spc="-5" dirty="0">
                <a:solidFill>
                  <a:srgbClr val="B3B3B3"/>
                </a:solidFill>
                <a:latin typeface="Arial"/>
                <a:cs typeface="Arial"/>
              </a:rPr>
              <a:t>26 janvier 2026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24637" y="9162205"/>
            <a:ext cx="2519680" cy="432000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3937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10"/>
              </a:spcBef>
            </a:pPr>
            <a:r>
              <a:rPr sz="1000" b="1" spc="-5" dirty="0">
                <a:latin typeface="Arial"/>
                <a:cs typeface="Arial"/>
              </a:rPr>
              <a:t>Référent Europe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G. </a:t>
            </a:r>
            <a:r>
              <a:rPr sz="1000" spc="-10" dirty="0">
                <a:latin typeface="Arial"/>
                <a:cs typeface="Arial"/>
              </a:rPr>
              <a:t>Chouraqui </a:t>
            </a:r>
            <a:r>
              <a:rPr sz="1000" dirty="0">
                <a:latin typeface="Arial"/>
                <a:cs typeface="Arial"/>
              </a:rPr>
              <a:t>(CR)</a:t>
            </a:r>
          </a:p>
        </p:txBody>
      </p:sp>
      <p:sp>
        <p:nvSpPr>
          <p:cNvPr id="34" name="object 34"/>
          <p:cNvSpPr/>
          <p:nvPr/>
        </p:nvSpPr>
        <p:spPr>
          <a:xfrm>
            <a:off x="2559061" y="2864345"/>
            <a:ext cx="2237740" cy="670560"/>
          </a:xfrm>
          <a:custGeom>
            <a:avLst/>
            <a:gdLst/>
            <a:ahLst/>
            <a:cxnLst/>
            <a:rect l="l" t="t" r="r" b="b"/>
            <a:pathLst>
              <a:path w="2237740" h="670560">
                <a:moveTo>
                  <a:pt x="62627" y="597171"/>
                </a:moveTo>
                <a:lnTo>
                  <a:pt x="0" y="654928"/>
                </a:lnTo>
                <a:lnTo>
                  <a:pt x="83780" y="670377"/>
                </a:lnTo>
                <a:lnTo>
                  <a:pt x="76866" y="646450"/>
                </a:lnTo>
                <a:lnTo>
                  <a:pt x="63647" y="646450"/>
                </a:lnTo>
                <a:lnTo>
                  <a:pt x="58359" y="628149"/>
                </a:lnTo>
                <a:lnTo>
                  <a:pt x="70559" y="624623"/>
                </a:lnTo>
                <a:lnTo>
                  <a:pt x="62627" y="597171"/>
                </a:lnTo>
                <a:close/>
              </a:path>
              <a:path w="2237740" h="670560">
                <a:moveTo>
                  <a:pt x="70559" y="624623"/>
                </a:moveTo>
                <a:lnTo>
                  <a:pt x="58359" y="628149"/>
                </a:lnTo>
                <a:lnTo>
                  <a:pt x="63647" y="646450"/>
                </a:lnTo>
                <a:lnTo>
                  <a:pt x="75848" y="642924"/>
                </a:lnTo>
                <a:lnTo>
                  <a:pt x="70559" y="624623"/>
                </a:lnTo>
                <a:close/>
              </a:path>
              <a:path w="2237740" h="670560">
                <a:moveTo>
                  <a:pt x="75848" y="642924"/>
                </a:moveTo>
                <a:lnTo>
                  <a:pt x="63647" y="646450"/>
                </a:lnTo>
                <a:lnTo>
                  <a:pt x="76866" y="646450"/>
                </a:lnTo>
                <a:lnTo>
                  <a:pt x="75848" y="642924"/>
                </a:lnTo>
                <a:close/>
              </a:path>
              <a:path w="2237740" h="670560">
                <a:moveTo>
                  <a:pt x="2232117" y="0"/>
                </a:moveTo>
                <a:lnTo>
                  <a:pt x="70559" y="624623"/>
                </a:lnTo>
                <a:lnTo>
                  <a:pt x="75848" y="642924"/>
                </a:lnTo>
                <a:lnTo>
                  <a:pt x="2237405" y="18300"/>
                </a:lnTo>
                <a:lnTo>
                  <a:pt x="2232117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49936" y="4161918"/>
            <a:ext cx="155063" cy="1204561"/>
          </a:xfrm>
          <a:custGeom>
            <a:avLst/>
            <a:gdLst/>
            <a:ahLst/>
            <a:cxnLst/>
            <a:rect l="l" t="t" r="r" b="b"/>
            <a:pathLst>
              <a:path w="111125" h="909954">
                <a:moveTo>
                  <a:pt x="10417" y="804570"/>
                </a:moveTo>
                <a:lnTo>
                  <a:pt x="1428" y="810036"/>
                </a:lnTo>
                <a:lnTo>
                  <a:pt x="0" y="815896"/>
                </a:lnTo>
                <a:lnTo>
                  <a:pt x="57050" y="909717"/>
                </a:lnTo>
                <a:lnTo>
                  <a:pt x="67518" y="890996"/>
                </a:lnTo>
                <a:lnTo>
                  <a:pt x="47183" y="890996"/>
                </a:lnTo>
                <a:lnTo>
                  <a:pt x="46539" y="855764"/>
                </a:lnTo>
                <a:lnTo>
                  <a:pt x="16277" y="805997"/>
                </a:lnTo>
                <a:lnTo>
                  <a:pt x="10417" y="804570"/>
                </a:lnTo>
                <a:close/>
              </a:path>
              <a:path w="111125" h="909954">
                <a:moveTo>
                  <a:pt x="46539" y="855764"/>
                </a:moveTo>
                <a:lnTo>
                  <a:pt x="47183" y="890996"/>
                </a:lnTo>
                <a:lnTo>
                  <a:pt x="66229" y="890648"/>
                </a:lnTo>
                <a:lnTo>
                  <a:pt x="66147" y="886169"/>
                </a:lnTo>
                <a:lnTo>
                  <a:pt x="48392" y="886169"/>
                </a:lnTo>
                <a:lnTo>
                  <a:pt x="56361" y="871916"/>
                </a:lnTo>
                <a:lnTo>
                  <a:pt x="46539" y="855764"/>
                </a:lnTo>
                <a:close/>
              </a:path>
              <a:path w="111125" h="909954">
                <a:moveTo>
                  <a:pt x="99814" y="802937"/>
                </a:moveTo>
                <a:lnTo>
                  <a:pt x="94010" y="804578"/>
                </a:lnTo>
                <a:lnTo>
                  <a:pt x="65585" y="855417"/>
                </a:lnTo>
                <a:lnTo>
                  <a:pt x="66229" y="890648"/>
                </a:lnTo>
                <a:lnTo>
                  <a:pt x="47183" y="890996"/>
                </a:lnTo>
                <a:lnTo>
                  <a:pt x="67518" y="890996"/>
                </a:lnTo>
                <a:lnTo>
                  <a:pt x="110638" y="813874"/>
                </a:lnTo>
                <a:lnTo>
                  <a:pt x="108996" y="808071"/>
                </a:lnTo>
                <a:lnTo>
                  <a:pt x="99814" y="802937"/>
                </a:lnTo>
                <a:close/>
              </a:path>
              <a:path w="111125" h="909954">
                <a:moveTo>
                  <a:pt x="56361" y="871916"/>
                </a:moveTo>
                <a:lnTo>
                  <a:pt x="48392" y="886169"/>
                </a:lnTo>
                <a:lnTo>
                  <a:pt x="64844" y="885868"/>
                </a:lnTo>
                <a:lnTo>
                  <a:pt x="56361" y="871916"/>
                </a:lnTo>
                <a:close/>
              </a:path>
              <a:path w="111125" h="909954">
                <a:moveTo>
                  <a:pt x="65585" y="855417"/>
                </a:moveTo>
                <a:lnTo>
                  <a:pt x="56361" y="871916"/>
                </a:lnTo>
                <a:lnTo>
                  <a:pt x="64844" y="885868"/>
                </a:lnTo>
                <a:lnTo>
                  <a:pt x="48392" y="886169"/>
                </a:lnTo>
                <a:lnTo>
                  <a:pt x="66147" y="886169"/>
                </a:lnTo>
                <a:lnTo>
                  <a:pt x="65585" y="855417"/>
                </a:lnTo>
                <a:close/>
              </a:path>
              <a:path w="111125" h="909954">
                <a:moveTo>
                  <a:pt x="49961" y="0"/>
                </a:moveTo>
                <a:lnTo>
                  <a:pt x="30915" y="347"/>
                </a:lnTo>
                <a:lnTo>
                  <a:pt x="46539" y="855764"/>
                </a:lnTo>
                <a:lnTo>
                  <a:pt x="56361" y="871916"/>
                </a:lnTo>
                <a:lnTo>
                  <a:pt x="65585" y="855417"/>
                </a:lnTo>
                <a:lnTo>
                  <a:pt x="4996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337704" y="3428334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10" h="522604">
                <a:moveTo>
                  <a:pt x="973361" y="0"/>
                </a:moveTo>
                <a:lnTo>
                  <a:pt x="900717" y="716"/>
                </a:lnTo>
                <a:lnTo>
                  <a:pt x="829524" y="2831"/>
                </a:lnTo>
                <a:lnTo>
                  <a:pt x="759969" y="6295"/>
                </a:lnTo>
                <a:lnTo>
                  <a:pt x="692241" y="11056"/>
                </a:lnTo>
                <a:lnTo>
                  <a:pt x="626527" y="17065"/>
                </a:lnTo>
                <a:lnTo>
                  <a:pt x="563016" y="24271"/>
                </a:lnTo>
                <a:lnTo>
                  <a:pt x="501896" y="32623"/>
                </a:lnTo>
                <a:lnTo>
                  <a:pt x="443355" y="42072"/>
                </a:lnTo>
                <a:lnTo>
                  <a:pt x="387582" y="52565"/>
                </a:lnTo>
                <a:lnTo>
                  <a:pt x="334764" y="64054"/>
                </a:lnTo>
                <a:lnTo>
                  <a:pt x="285090" y="76487"/>
                </a:lnTo>
                <a:lnTo>
                  <a:pt x="238748" y="89814"/>
                </a:lnTo>
                <a:lnTo>
                  <a:pt x="195927" y="103985"/>
                </a:lnTo>
                <a:lnTo>
                  <a:pt x="156814" y="118948"/>
                </a:lnTo>
                <a:lnTo>
                  <a:pt x="121597" y="134654"/>
                </a:lnTo>
                <a:lnTo>
                  <a:pt x="63608" y="168092"/>
                </a:lnTo>
                <a:lnTo>
                  <a:pt x="23463" y="203893"/>
                </a:lnTo>
                <a:lnTo>
                  <a:pt x="2669" y="241655"/>
                </a:lnTo>
                <a:lnTo>
                  <a:pt x="0" y="261145"/>
                </a:lnTo>
                <a:lnTo>
                  <a:pt x="2669" y="280634"/>
                </a:lnTo>
                <a:lnTo>
                  <a:pt x="23463" y="318395"/>
                </a:lnTo>
                <a:lnTo>
                  <a:pt x="63608" y="354196"/>
                </a:lnTo>
                <a:lnTo>
                  <a:pt x="121597" y="387634"/>
                </a:lnTo>
                <a:lnTo>
                  <a:pt x="156814" y="403340"/>
                </a:lnTo>
                <a:lnTo>
                  <a:pt x="195927" y="418303"/>
                </a:lnTo>
                <a:lnTo>
                  <a:pt x="238748" y="432474"/>
                </a:lnTo>
                <a:lnTo>
                  <a:pt x="285090" y="445801"/>
                </a:lnTo>
                <a:lnTo>
                  <a:pt x="334764" y="458234"/>
                </a:lnTo>
                <a:lnTo>
                  <a:pt x="387582" y="469723"/>
                </a:lnTo>
                <a:lnTo>
                  <a:pt x="443355" y="480216"/>
                </a:lnTo>
                <a:lnTo>
                  <a:pt x="501896" y="489664"/>
                </a:lnTo>
                <a:lnTo>
                  <a:pt x="563016" y="498017"/>
                </a:lnTo>
                <a:lnTo>
                  <a:pt x="626527" y="505223"/>
                </a:lnTo>
                <a:lnTo>
                  <a:pt x="692241" y="511232"/>
                </a:lnTo>
                <a:lnTo>
                  <a:pt x="759969" y="515993"/>
                </a:lnTo>
                <a:lnTo>
                  <a:pt x="829524" y="519457"/>
                </a:lnTo>
                <a:lnTo>
                  <a:pt x="900717" y="521572"/>
                </a:lnTo>
                <a:lnTo>
                  <a:pt x="973361" y="522288"/>
                </a:lnTo>
                <a:lnTo>
                  <a:pt x="1046004" y="521572"/>
                </a:lnTo>
                <a:lnTo>
                  <a:pt x="1117197" y="519457"/>
                </a:lnTo>
                <a:lnTo>
                  <a:pt x="1186751" y="515993"/>
                </a:lnTo>
                <a:lnTo>
                  <a:pt x="1254480" y="511232"/>
                </a:lnTo>
                <a:lnTo>
                  <a:pt x="1320194" y="505223"/>
                </a:lnTo>
                <a:lnTo>
                  <a:pt x="1383705" y="498017"/>
                </a:lnTo>
                <a:lnTo>
                  <a:pt x="1444824" y="489664"/>
                </a:lnTo>
                <a:lnTo>
                  <a:pt x="1503365" y="480216"/>
                </a:lnTo>
                <a:lnTo>
                  <a:pt x="1559138" y="469723"/>
                </a:lnTo>
                <a:lnTo>
                  <a:pt x="1611956" y="458234"/>
                </a:lnTo>
                <a:lnTo>
                  <a:pt x="1661630" y="445801"/>
                </a:lnTo>
                <a:lnTo>
                  <a:pt x="1707972" y="432474"/>
                </a:lnTo>
                <a:lnTo>
                  <a:pt x="1750793" y="418303"/>
                </a:lnTo>
                <a:lnTo>
                  <a:pt x="1789906" y="403340"/>
                </a:lnTo>
                <a:lnTo>
                  <a:pt x="1825122" y="387634"/>
                </a:lnTo>
                <a:lnTo>
                  <a:pt x="1883112" y="354196"/>
                </a:lnTo>
                <a:lnTo>
                  <a:pt x="1923257" y="318395"/>
                </a:lnTo>
                <a:lnTo>
                  <a:pt x="1944050" y="280634"/>
                </a:lnTo>
                <a:lnTo>
                  <a:pt x="1946720" y="261145"/>
                </a:lnTo>
                <a:lnTo>
                  <a:pt x="1944050" y="241655"/>
                </a:lnTo>
                <a:lnTo>
                  <a:pt x="1923257" y="203893"/>
                </a:lnTo>
                <a:lnTo>
                  <a:pt x="1883112" y="168092"/>
                </a:lnTo>
                <a:lnTo>
                  <a:pt x="1825122" y="134654"/>
                </a:lnTo>
                <a:lnTo>
                  <a:pt x="1789906" y="118948"/>
                </a:lnTo>
                <a:lnTo>
                  <a:pt x="1750793" y="103985"/>
                </a:lnTo>
                <a:lnTo>
                  <a:pt x="1707972" y="89814"/>
                </a:lnTo>
                <a:lnTo>
                  <a:pt x="1661630" y="76487"/>
                </a:lnTo>
                <a:lnTo>
                  <a:pt x="1611956" y="64054"/>
                </a:lnTo>
                <a:lnTo>
                  <a:pt x="1559138" y="52565"/>
                </a:lnTo>
                <a:lnTo>
                  <a:pt x="1503365" y="42072"/>
                </a:lnTo>
                <a:lnTo>
                  <a:pt x="1444824" y="32623"/>
                </a:lnTo>
                <a:lnTo>
                  <a:pt x="1383705" y="24271"/>
                </a:lnTo>
                <a:lnTo>
                  <a:pt x="1320194" y="17065"/>
                </a:lnTo>
                <a:lnTo>
                  <a:pt x="1254480" y="11056"/>
                </a:lnTo>
                <a:lnTo>
                  <a:pt x="1186751" y="6295"/>
                </a:lnTo>
                <a:lnTo>
                  <a:pt x="1117197" y="2831"/>
                </a:lnTo>
                <a:lnTo>
                  <a:pt x="1046004" y="716"/>
                </a:lnTo>
                <a:lnTo>
                  <a:pt x="97336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654633" y="3590543"/>
            <a:ext cx="12738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Commission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H &amp;</a:t>
            </a:r>
            <a:r>
              <a:rPr sz="11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54039" y="4333651"/>
            <a:ext cx="2076450" cy="328930"/>
          </a:xfrm>
          <a:custGeom>
            <a:avLst/>
            <a:gdLst/>
            <a:ahLst/>
            <a:cxnLst/>
            <a:rect l="l" t="t" r="r" b="b"/>
            <a:pathLst>
              <a:path w="2076450" h="328929">
                <a:moveTo>
                  <a:pt x="0" y="0"/>
                </a:moveTo>
                <a:lnTo>
                  <a:pt x="2076449" y="0"/>
                </a:lnTo>
                <a:lnTo>
                  <a:pt x="2076449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9" name="object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507169"/>
              </p:ext>
            </p:extLst>
          </p:nvPr>
        </p:nvGraphicFramePr>
        <p:xfrm>
          <a:off x="3208470" y="6764472"/>
          <a:ext cx="3168650" cy="23795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8837"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Plateforme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RRMN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(resp.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L.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Shintu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– MCF,</a:t>
                      </a:r>
                      <a:r>
                        <a:rPr sz="10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F.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Tranchida (IE,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T w="82106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334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Microscopie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C.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Nicoletti (IE,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539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5107"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Hygiène et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Sécurité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Chevallier-Michaud (IE,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E. Courvoisier-Dezord (IE,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V. Héran (IE,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025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Service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d’Analyses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</a:t>
                      </a:r>
                      <a:r>
                        <a:rPr sz="1000" spc="-5" dirty="0" err="1">
                          <a:latin typeface="Arial"/>
                          <a:cs typeface="Arial"/>
                        </a:rPr>
                        <a:t>Chevallier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-Michaud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, co-responsable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V. </a:t>
                      </a:r>
                      <a:r>
                        <a:rPr sz="1000" spc="-5" dirty="0" err="1">
                          <a:latin typeface="Arial"/>
                          <a:cs typeface="Arial"/>
                        </a:rPr>
                        <a:t>Héran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, co-responsable (I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E,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A.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Tacussel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ECM)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T w="53975">
                      <a:solidFill>
                        <a:srgbClr val="FFFFFF"/>
                      </a:solidFill>
                      <a:prstDash val="solid"/>
                    </a:lnT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0" name="object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837137"/>
              </p:ext>
            </p:extLst>
          </p:nvPr>
        </p:nvGraphicFramePr>
        <p:xfrm>
          <a:off x="3216275" y="9491426"/>
          <a:ext cx="3175000" cy="3131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938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BiosCiences</a:t>
                      </a:r>
                      <a:r>
                        <a:rPr sz="1000" b="1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Biologie</a:t>
                      </a:r>
                      <a:r>
                        <a:rPr sz="10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Moléculaire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S.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Lhospice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(IE,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Biochimie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Y. Charmasson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(T,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AMU)</a:t>
                      </a: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F.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Tranchida (IE,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E. Courvoisier-Dezord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6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58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Chirosciences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HPLC-MS/GC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Sabine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Chevallier-Michaud (IE,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C4B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032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CTOM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Support 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calculs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N.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Goudard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DC7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46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Stéréo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Maintenance</a:t>
                      </a:r>
                      <a:r>
                        <a:rPr lang="fr-FR"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 err="1">
                          <a:latin typeface="Arial"/>
                          <a:cs typeface="Arial"/>
                        </a:rPr>
                        <a:t>logistique</a:t>
                      </a:r>
                      <a:r>
                        <a:rPr lang="fr-FR" sz="1000" b="1" spc="-5" dirty="0">
                          <a:latin typeface="Arial"/>
                          <a:cs typeface="Arial"/>
                        </a:rPr>
                        <a:t>, appui à la synthèse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V. Héran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B7D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" name="object 41"/>
          <p:cNvSpPr txBox="1"/>
          <p:nvPr/>
        </p:nvSpPr>
        <p:spPr>
          <a:xfrm>
            <a:off x="754039" y="4333651"/>
            <a:ext cx="2076450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Equipes de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recherche</a:t>
            </a:r>
            <a:endParaRPr sz="16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624637" y="9667519"/>
            <a:ext cx="2519680" cy="432000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sz="1000" b="1" spc="-5" dirty="0" err="1">
                <a:latin typeface="Arial"/>
                <a:cs typeface="Arial"/>
              </a:rPr>
              <a:t>Correspondant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5" dirty="0" err="1">
                <a:latin typeface="Arial"/>
                <a:cs typeface="Arial"/>
              </a:rPr>
              <a:t>Valorisation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R. </a:t>
            </a:r>
            <a:r>
              <a:rPr sz="1000" spc="-5" dirty="0">
                <a:latin typeface="Arial"/>
                <a:cs typeface="Arial"/>
              </a:rPr>
              <a:t>Strekowski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(MCF)</a:t>
            </a:r>
          </a:p>
        </p:txBody>
      </p:sp>
      <p:sp>
        <p:nvSpPr>
          <p:cNvPr id="43" name="object 42">
            <a:extLst>
              <a:ext uri="{FF2B5EF4-FFF2-40B4-BE49-F238E27FC236}">
                <a16:creationId xmlns:a16="http://schemas.microsoft.com/office/drawing/2014/main" id="{1F12A0A9-1DC1-DE82-C4F3-68835FA923E0}"/>
              </a:ext>
            </a:extLst>
          </p:cNvPr>
          <p:cNvSpPr txBox="1"/>
          <p:nvPr/>
        </p:nvSpPr>
        <p:spPr>
          <a:xfrm>
            <a:off x="6624637" y="10159155"/>
            <a:ext cx="2519680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 innovation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Maylis </a:t>
            </a:r>
            <a:r>
              <a:rPr lang="fr-FR" sz="1000" spc="-5" dirty="0" err="1">
                <a:latin typeface="Arial"/>
                <a:cs typeface="Arial"/>
              </a:rPr>
              <a:t>Orio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</a:t>
            </a:r>
            <a:r>
              <a:rPr lang="fr-FR" sz="1000" dirty="0">
                <a:latin typeface="Arial"/>
                <a:cs typeface="Arial"/>
              </a:rPr>
              <a:t>CR</a:t>
            </a:r>
            <a:r>
              <a:rPr sz="1000" dirty="0">
                <a:latin typeface="Arial"/>
                <a:cs typeface="Arial"/>
              </a:rPr>
              <a:t>)</a:t>
            </a:r>
            <a:br>
              <a:rPr lang="fr-FR" sz="1000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sp>
        <p:nvSpPr>
          <p:cNvPr id="49" name="object 42">
            <a:extLst>
              <a:ext uri="{FF2B5EF4-FFF2-40B4-BE49-F238E27FC236}">
                <a16:creationId xmlns:a16="http://schemas.microsoft.com/office/drawing/2014/main" id="{CDB4B066-EFF0-A3FD-2EB3-5F9E4FE7C6F5}"/>
              </a:ext>
            </a:extLst>
          </p:cNvPr>
          <p:cNvSpPr txBox="1"/>
          <p:nvPr/>
        </p:nvSpPr>
        <p:spPr>
          <a:xfrm>
            <a:off x="6602761" y="10731027"/>
            <a:ext cx="2541555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 formation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J. </a:t>
            </a:r>
            <a:r>
              <a:rPr lang="fr-FR" sz="1000" spc="-5" dirty="0" err="1">
                <a:latin typeface="Arial"/>
                <a:cs typeface="Arial"/>
              </a:rPr>
              <a:t>Maunier</a:t>
            </a:r>
            <a:r>
              <a:rPr lang="fr-FR" sz="1000" spc="-5" dirty="0">
                <a:latin typeface="Arial"/>
                <a:cs typeface="Arial"/>
              </a:rPr>
              <a:t> (IE, CNRS)</a:t>
            </a:r>
            <a:br>
              <a:rPr lang="fr-FR" sz="1000" spc="-5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sp>
        <p:nvSpPr>
          <p:cNvPr id="12" name="object 42">
            <a:extLst>
              <a:ext uri="{FF2B5EF4-FFF2-40B4-BE49-F238E27FC236}">
                <a16:creationId xmlns:a16="http://schemas.microsoft.com/office/drawing/2014/main" id="{10178C9B-4719-1FDD-172F-8003371D94EA}"/>
              </a:ext>
            </a:extLst>
          </p:cNvPr>
          <p:cNvSpPr txBox="1"/>
          <p:nvPr/>
        </p:nvSpPr>
        <p:spPr>
          <a:xfrm>
            <a:off x="6602445" y="11311211"/>
            <a:ext cx="2541555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Correspondants développement durable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D. Hagebaum-Reignier (MCF, AMU)</a:t>
            </a:r>
            <a:br>
              <a:rPr lang="fr-FR" sz="1000" spc="-5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O. </a:t>
            </a:r>
            <a:r>
              <a:rPr lang="fr-FR" sz="1000" spc="-5" dirty="0" err="1">
                <a:latin typeface="Arial"/>
                <a:cs typeface="Arial"/>
              </a:rPr>
              <a:t>Iranzo</a:t>
            </a:r>
            <a:r>
              <a:rPr lang="fr-FR" sz="1000" spc="-5" dirty="0">
                <a:latin typeface="Arial"/>
                <a:cs typeface="Arial"/>
              </a:rPr>
              <a:t> </a:t>
            </a:r>
            <a:r>
              <a:rPr lang="fr-FR" sz="1000" spc="-5">
                <a:latin typeface="Arial"/>
                <a:cs typeface="Arial"/>
              </a:rPr>
              <a:t>(DR, </a:t>
            </a:r>
            <a:r>
              <a:rPr lang="fr-FR" sz="1000" spc="-5" dirty="0">
                <a:latin typeface="Arial"/>
                <a:cs typeface="Arial"/>
              </a:rPr>
              <a:t>CNRS)</a:t>
            </a:r>
            <a:endParaRPr lang="fr-FR" sz="1000" dirty="0">
              <a:latin typeface="Arial"/>
              <a:cs typeface="Arial"/>
            </a:endParaRPr>
          </a:p>
        </p:txBody>
      </p:sp>
      <p:sp>
        <p:nvSpPr>
          <p:cNvPr id="46" name="object 42">
            <a:extLst>
              <a:ext uri="{FF2B5EF4-FFF2-40B4-BE49-F238E27FC236}">
                <a16:creationId xmlns:a16="http://schemas.microsoft.com/office/drawing/2014/main" id="{B99969F5-56ED-CC40-76C1-4F5FEBED29F3}"/>
              </a:ext>
            </a:extLst>
          </p:cNvPr>
          <p:cNvSpPr txBox="1"/>
          <p:nvPr/>
        </p:nvSpPr>
        <p:spPr>
          <a:xfrm>
            <a:off x="6610019" y="11876656"/>
            <a:ext cx="2541555" cy="69634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Référent-e-s égalité</a:t>
            </a:r>
          </a:p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spc="-5" dirty="0">
                <a:latin typeface="Arial"/>
                <a:cs typeface="Arial"/>
              </a:rPr>
              <a:t>E. </a:t>
            </a:r>
            <a:r>
              <a:rPr lang="fr-FR" sz="1000" spc="-5" dirty="0" err="1">
                <a:latin typeface="Arial"/>
                <a:cs typeface="Arial"/>
              </a:rPr>
              <a:t>Yen-Pon</a:t>
            </a:r>
            <a:r>
              <a:rPr lang="fr-FR" sz="1000" spc="-5" dirty="0">
                <a:latin typeface="Arial"/>
                <a:cs typeface="Arial"/>
              </a:rPr>
              <a:t> (CR, CNRS)</a:t>
            </a:r>
            <a:br>
              <a:rPr lang="fr-FR" sz="1000" spc="-5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J. </a:t>
            </a:r>
            <a:r>
              <a:rPr lang="fr-FR" sz="1000" spc="-5" dirty="0" err="1">
                <a:latin typeface="Arial"/>
                <a:cs typeface="Arial"/>
              </a:rPr>
              <a:t>Annibaletto</a:t>
            </a:r>
            <a:r>
              <a:rPr lang="fr-FR" sz="1000" spc="-5" dirty="0">
                <a:latin typeface="Arial"/>
                <a:cs typeface="Arial"/>
              </a:rPr>
              <a:t> (MCF, AMU)</a:t>
            </a:r>
            <a:br>
              <a:rPr lang="fr-FR" sz="1000" spc="-5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pic>
        <p:nvPicPr>
          <p:cNvPr id="51" name="Image 50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DABEE6D-55BB-BACD-4813-0DB0898423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744" y="-68020"/>
            <a:ext cx="4250793" cy="10367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505</Words>
  <Application>Microsoft Office PowerPoint</Application>
  <PresentationFormat>A3 (297 x 420 mm)</PresentationFormat>
  <Paragraphs>87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GOUDARD CNRS</dc:creator>
  <cp:lastModifiedBy>Nicolas GOUDARD</cp:lastModifiedBy>
  <cp:revision>30</cp:revision>
  <dcterms:created xsi:type="dcterms:W3CDTF">2024-01-08T14:36:22Z</dcterms:created>
  <dcterms:modified xsi:type="dcterms:W3CDTF">2026-01-26T12:34:03Z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2023-02-20T00:00:00Z</vt:filetime>
  </property>
  <property fmtid="{D5CDD505-2E9C-101B-9397-08002B2CF9AE}" pid="3" name="LastSaved">
    <vt:filetime>2024-01-08T00:00:00Z</vt:filetime>
  </property>
</Properties>
</file>